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6" r:id="rId2"/>
  </p:sldMasterIdLst>
  <p:notesMasterIdLst>
    <p:notesMasterId r:id="rId17"/>
  </p:notesMasterIdLst>
  <p:handoutMasterIdLst>
    <p:handoutMasterId r:id="rId18"/>
  </p:handoutMasterIdLst>
  <p:sldIdLst>
    <p:sldId id="270" r:id="rId3"/>
    <p:sldId id="310" r:id="rId4"/>
    <p:sldId id="297" r:id="rId5"/>
    <p:sldId id="478" r:id="rId6"/>
    <p:sldId id="479" r:id="rId7"/>
    <p:sldId id="480" r:id="rId8"/>
    <p:sldId id="481" r:id="rId9"/>
    <p:sldId id="308" r:id="rId10"/>
    <p:sldId id="482" r:id="rId11"/>
    <p:sldId id="483" r:id="rId12"/>
    <p:sldId id="484" r:id="rId13"/>
    <p:sldId id="485" r:id="rId14"/>
    <p:sldId id="486" r:id="rId15"/>
    <p:sldId id="279" r:id="rId16"/>
  </p:sldIdLst>
  <p:sldSz cx="12192000" cy="6858000"/>
  <p:notesSz cx="7104063" cy="10234613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anrope" pitchFamily="2" charset="0"/>
      <p:regular r:id="rId23"/>
      <p:bold r:id="rId24"/>
      <p:italic r:id="rId25"/>
      <p:boldItalic r:id="rId26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C53"/>
    <a:srgbClr val="F3F3F3"/>
    <a:srgbClr val="E3E6EB"/>
    <a:srgbClr val="D2D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03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14" y="3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DE8B70-0CE7-459B-A7DC-CE13AE55BF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Benvenuti al POLI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046DB03-A283-4CB9-9EC0-DEB70F6B70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/>
              <a:t>16/09/2024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0C7FB0-AE69-4550-A75D-A3C486AC14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A0159B-74E5-4E44-B5DB-6B948D2ED2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69F29-BE45-485E-80F7-B2E7039CE0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78298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it-IT"/>
              <a:t>Benvenuti al POLI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r>
              <a:rPr lang="it-IT"/>
              <a:t>16/09/2024</a:t>
            </a:r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8062F2E-6FDF-4A6B-AB76-08EC33B125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8601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197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080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702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1598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357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6660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0"/>
            <a:ext cx="6471684" cy="6489700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12652"/>
            <a:ext cx="470529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4705299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229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6021846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00492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120000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120000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93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812652"/>
            <a:ext cx="6120000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120000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21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973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6153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7" y="709127"/>
            <a:ext cx="5780573" cy="578057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313FBE5-F1C4-4411-B0A7-486C895AF990}"/>
              </a:ext>
            </a:extLst>
          </p:cNvPr>
          <p:cNvSpPr/>
          <p:nvPr userDrawn="1"/>
        </p:nvSpPr>
        <p:spPr>
          <a:xfrm>
            <a:off x="6096000" y="709127"/>
            <a:ext cx="5780573" cy="578057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843128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4176734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5" y="2637317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D84D0C32-E3D9-4D1A-A1D4-7F677E11FBAC}"/>
              </a:ext>
            </a:extLst>
          </p:cNvPr>
          <p:cNvSpPr/>
          <p:nvPr userDrawn="1"/>
        </p:nvSpPr>
        <p:spPr>
          <a:xfrm>
            <a:off x="8017486" y="2637317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0D1A14F-932F-4BEF-AF0D-4A0850EA5900}"/>
              </a:ext>
            </a:extLst>
          </p:cNvPr>
          <p:cNvSpPr/>
          <p:nvPr userDrawn="1"/>
        </p:nvSpPr>
        <p:spPr>
          <a:xfrm>
            <a:off x="4175247" y="2637317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75274AF-A160-4234-871A-D8C5B0DF011E}"/>
              </a:ext>
            </a:extLst>
          </p:cNvPr>
          <p:cNvCxnSpPr>
            <a:cxnSpLocks/>
          </p:cNvCxnSpPr>
          <p:nvPr userDrawn="1"/>
        </p:nvCxnSpPr>
        <p:spPr>
          <a:xfrm>
            <a:off x="8027765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0C5DB749-C07B-4557-8B31-C5C44DDA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>
            <a:extLst>
              <a:ext uri="{FF2B5EF4-FFF2-40B4-BE49-F238E27FC236}">
                <a16:creationId xmlns:a16="http://schemas.microsoft.com/office/drawing/2014/main" id="{642D4EEC-FAC4-4C46-BB9F-3BA54588E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30994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3216275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9EF945E3-FEE2-40A3-82CD-7811BFD88746}"/>
              </a:ext>
            </a:extLst>
          </p:cNvPr>
          <p:cNvCxnSpPr>
            <a:cxnSpLocks/>
          </p:cNvCxnSpPr>
          <p:nvPr userDrawn="1"/>
        </p:nvCxnSpPr>
        <p:spPr>
          <a:xfrm>
            <a:off x="8969803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2341040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0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6124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Benvenuti al POLI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392874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a / Titolo / Docente  |  00. 00. 0000">
            <a:extLst>
              <a:ext uri="{FF2B5EF4-FFF2-40B4-BE49-F238E27FC236}">
                <a16:creationId xmlns:a16="http://schemas.microsoft.com/office/drawing/2014/main" id="{99FF4CA3-BA67-0511-3FE3-11769597A30E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rgbClr val="FFFFFF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5660309B-4011-4FF9-71E9-5BC51EF5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2853390"/>
            <a:ext cx="6768473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96DD59D6-FA30-4BBD-9323-B5B02742E0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5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e 35">
            <a:extLst>
              <a:ext uri="{FF2B5EF4-FFF2-40B4-BE49-F238E27FC236}">
                <a16:creationId xmlns:a16="http://schemas.microsoft.com/office/drawing/2014/main" id="{51B3AA80-97EC-50CB-4FE0-29FF43A159AF}"/>
              </a:ext>
            </a:extLst>
          </p:cNvPr>
          <p:cNvSpPr/>
          <p:nvPr userDrawn="1"/>
        </p:nvSpPr>
        <p:spPr>
          <a:xfrm>
            <a:off x="2609" y="-5443635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F01AAD3-5366-6929-C4BA-2E51CD3F31D4}"/>
              </a:ext>
            </a:extLst>
          </p:cNvPr>
          <p:cNvSpPr/>
          <p:nvPr userDrawn="1"/>
        </p:nvSpPr>
        <p:spPr>
          <a:xfrm rot="19314398">
            <a:off x="2609" y="5468773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0301"/>
                </a:schemeClr>
              </a:gs>
              <a:gs pos="82000">
                <a:schemeClr val="accent3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Linea">
            <a:extLst>
              <a:ext uri="{FF2B5EF4-FFF2-40B4-BE49-F238E27FC236}">
                <a16:creationId xmlns:a16="http://schemas.microsoft.com/office/drawing/2014/main" id="{2889EA06-D03D-AD37-B610-762B18DC9D96}"/>
              </a:ext>
            </a:extLst>
          </p:cNvPr>
          <p:cNvSpPr/>
          <p:nvPr userDrawn="1"/>
        </p:nvSpPr>
        <p:spPr>
          <a:xfrm rot="10800000" flipH="1">
            <a:off x="10895557" y="1057"/>
            <a:ext cx="1" cy="6855889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11" name="Linea">
            <a:extLst>
              <a:ext uri="{FF2B5EF4-FFF2-40B4-BE49-F238E27FC236}">
                <a16:creationId xmlns:a16="http://schemas.microsoft.com/office/drawing/2014/main" id="{1C01A8D5-245E-26D8-2ECA-82D4764647AF}"/>
              </a:ext>
            </a:extLst>
          </p:cNvPr>
          <p:cNvSpPr/>
          <p:nvPr userDrawn="1"/>
        </p:nvSpPr>
        <p:spPr>
          <a:xfrm rot="10800000">
            <a:off x="-3064" y="5436688"/>
            <a:ext cx="12198128" cy="1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4" name="Titolo 5">
            <a:extLst>
              <a:ext uri="{FF2B5EF4-FFF2-40B4-BE49-F238E27FC236}">
                <a16:creationId xmlns:a16="http://schemas.microsoft.com/office/drawing/2014/main" id="{7A3C36CA-9D5D-490C-3E31-571AF7EC5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2970949"/>
            <a:ext cx="10297220" cy="1979441"/>
          </a:xfrm>
          <a:prstGeom prst="rect">
            <a:avLst/>
          </a:prstGeom>
        </p:spPr>
        <p:txBody>
          <a:bodyPr lIns="0" tIns="36000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5" name="Tema / Titolo / Docente  |  00. 00. 0000">
            <a:extLst>
              <a:ext uri="{FF2B5EF4-FFF2-40B4-BE49-F238E27FC236}">
                <a16:creationId xmlns:a16="http://schemas.microsoft.com/office/drawing/2014/main" id="{A4A528BE-7AD2-13B5-15DC-484153FDCFB1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606C5E15-79D3-4DBA-B886-216D082B1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1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gradFill>
          <a:gsLst>
            <a:gs pos="68000">
              <a:schemeClr val="accent3"/>
            </a:gs>
            <a:gs pos="100000">
              <a:schemeClr val="bg1"/>
            </a:gs>
            <a:gs pos="27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2454737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6067169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7104925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3478116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6894110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1" name="Cerchio">
            <a:extLst>
              <a:ext uri="{FF2B5EF4-FFF2-40B4-BE49-F238E27FC236}">
                <a16:creationId xmlns:a16="http://schemas.microsoft.com/office/drawing/2014/main" id="{A9903704-CFC7-476C-9852-F48766C69614}"/>
              </a:ext>
            </a:extLst>
          </p:cNvPr>
          <p:cNvSpPr/>
          <p:nvPr userDrawn="1"/>
        </p:nvSpPr>
        <p:spPr>
          <a:xfrm rot="10800000">
            <a:off x="7559558" y="-2130267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2" name="Cerchio">
            <a:extLst>
              <a:ext uri="{FF2B5EF4-FFF2-40B4-BE49-F238E27FC236}">
                <a16:creationId xmlns:a16="http://schemas.microsoft.com/office/drawing/2014/main" id="{A6756836-4360-4832-91E9-DC1FED362D89}"/>
              </a:ext>
            </a:extLst>
          </p:cNvPr>
          <p:cNvSpPr/>
          <p:nvPr userDrawn="1"/>
        </p:nvSpPr>
        <p:spPr>
          <a:xfrm>
            <a:off x="7559558" y="187990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1D738D7-7E88-4675-A0EF-E3BAD613F5D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F9039971-82D3-47A9-A22B-57F88091170C}"/>
              </a:ext>
            </a:extLst>
          </p:cNvPr>
          <p:cNvCxnSpPr>
            <a:cxnSpLocks/>
          </p:cNvCxnSpPr>
          <p:nvPr userDrawn="1"/>
        </p:nvCxnSpPr>
        <p:spPr>
          <a:xfrm>
            <a:off x="7559558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646E7D75-6D87-4823-9E66-BDAA6D07313A}"/>
              </a:ext>
            </a:extLst>
          </p:cNvPr>
          <p:cNvCxnSpPr>
            <a:cxnSpLocks/>
          </p:cNvCxnSpPr>
          <p:nvPr userDrawn="1"/>
        </p:nvCxnSpPr>
        <p:spPr>
          <a:xfrm>
            <a:off x="0" y="1879907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FF578DCB-6598-48EB-937C-141C852D44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12" y="6129055"/>
            <a:ext cx="1548000" cy="5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0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">
    <p:bg>
      <p:bgPr>
        <a:gradFill>
          <a:gsLst>
            <a:gs pos="100000">
              <a:srgbClr val="8795A8"/>
            </a:gs>
            <a:gs pos="27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0F18E289-8097-CB41-B2E0-E50D794D361D}"/>
              </a:ext>
            </a:extLst>
          </p:cNvPr>
          <p:cNvSpPr/>
          <p:nvPr userDrawn="1"/>
        </p:nvSpPr>
        <p:spPr>
          <a:xfrm>
            <a:off x="2609" y="142451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5412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2454737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6067169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7104925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3478116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62" name="Linea">
            <a:extLst>
              <a:ext uri="{FF2B5EF4-FFF2-40B4-BE49-F238E27FC236}">
                <a16:creationId xmlns:a16="http://schemas.microsoft.com/office/drawing/2014/main" id="{54CC51DA-C723-F8DB-C158-F298D04F09C3}"/>
              </a:ext>
            </a:extLst>
          </p:cNvPr>
          <p:cNvSpPr/>
          <p:nvPr userDrawn="1"/>
        </p:nvSpPr>
        <p:spPr>
          <a:xfrm>
            <a:off x="0" y="1416971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3" name="Linea">
            <a:extLst>
              <a:ext uri="{FF2B5EF4-FFF2-40B4-BE49-F238E27FC236}">
                <a16:creationId xmlns:a16="http://schemas.microsoft.com/office/drawing/2014/main" id="{212AA810-2E06-6DB2-CF2D-E8B825DA18E6}"/>
              </a:ext>
            </a:extLst>
          </p:cNvPr>
          <p:cNvSpPr/>
          <p:nvPr userDrawn="1"/>
        </p:nvSpPr>
        <p:spPr>
          <a:xfrm rot="10800000" flipH="1">
            <a:off x="10895557" y="-1590"/>
            <a:ext cx="1" cy="6855889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1526C403-D8EF-49F4-AE98-8D0CC36DA1EF}"/>
              </a:ext>
            </a:extLst>
          </p:cNvPr>
          <p:cNvSpPr/>
          <p:nvPr userDrawn="1"/>
        </p:nvSpPr>
        <p:spPr>
          <a:xfrm>
            <a:off x="2609" y="-947029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5412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73E11A02-42E0-4BB1-B98B-BE09A4A6F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12" y="6129055"/>
            <a:ext cx="1548000" cy="5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6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51853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>
            <a:extLst>
              <a:ext uri="{FF2B5EF4-FFF2-40B4-BE49-F238E27FC236}">
                <a16:creationId xmlns:a16="http://schemas.microsoft.com/office/drawing/2014/main" id="{06A5565B-3792-761F-D5E8-89E83049F337}"/>
              </a:ext>
            </a:extLst>
          </p:cNvPr>
          <p:cNvSpPr/>
          <p:nvPr userDrawn="1"/>
        </p:nvSpPr>
        <p:spPr>
          <a:xfrm>
            <a:off x="0" y="3429000"/>
            <a:ext cx="12192795" cy="0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2" name="Linea">
            <a:extLst>
              <a:ext uri="{FF2B5EF4-FFF2-40B4-BE49-F238E27FC236}">
                <a16:creationId xmlns:a16="http://schemas.microsoft.com/office/drawing/2014/main" id="{39CEE595-3918-20DF-0A93-E1BE36E4BCF4}"/>
              </a:ext>
            </a:extLst>
          </p:cNvPr>
          <p:cNvSpPr/>
          <p:nvPr userDrawn="1"/>
        </p:nvSpPr>
        <p:spPr>
          <a:xfrm flipV="1">
            <a:off x="11566815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3" name="Linea">
            <a:extLst>
              <a:ext uri="{FF2B5EF4-FFF2-40B4-BE49-F238E27FC236}">
                <a16:creationId xmlns:a16="http://schemas.microsoft.com/office/drawing/2014/main" id="{1FF15F9B-EC12-8E00-194B-C92BF9532474}"/>
              </a:ext>
            </a:extLst>
          </p:cNvPr>
          <p:cNvSpPr/>
          <p:nvPr userDrawn="1"/>
        </p:nvSpPr>
        <p:spPr>
          <a:xfrm flipV="1">
            <a:off x="7562733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4" name="Tema / Titolo / Docente  |  00. 00. 0000">
            <a:extLst>
              <a:ext uri="{FF2B5EF4-FFF2-40B4-BE49-F238E27FC236}">
                <a16:creationId xmlns:a16="http://schemas.microsoft.com/office/drawing/2014/main" id="{1DCB0E58-CB34-9BB0-27A9-F358FEB81E9A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7" name="Titolo 5">
            <a:extLst>
              <a:ext uri="{FF2B5EF4-FFF2-40B4-BE49-F238E27FC236}">
                <a16:creationId xmlns:a16="http://schemas.microsoft.com/office/drawing/2014/main" id="{4DAF60AC-FCFA-4F79-8AA6-85AC61BFA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3429000"/>
            <a:ext cx="695309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1" name="Cerchio">
            <a:extLst>
              <a:ext uri="{FF2B5EF4-FFF2-40B4-BE49-F238E27FC236}">
                <a16:creationId xmlns:a16="http://schemas.microsoft.com/office/drawing/2014/main" id="{6E7576C8-25DA-044B-E1DD-8104EE1A54CF}"/>
              </a:ext>
            </a:extLst>
          </p:cNvPr>
          <p:cNvSpPr/>
          <p:nvPr userDrawn="1"/>
        </p:nvSpPr>
        <p:spPr>
          <a:xfrm rot="5400000">
            <a:off x="7572787" y="-581302"/>
            <a:ext cx="4010172" cy="4010432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rgbClr val="8795A8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2" name="Cerchio">
            <a:extLst>
              <a:ext uri="{FF2B5EF4-FFF2-40B4-BE49-F238E27FC236}">
                <a16:creationId xmlns:a16="http://schemas.microsoft.com/office/drawing/2014/main" id="{30211EF7-C505-8055-D080-3F3D88BB6BE8}"/>
              </a:ext>
            </a:extLst>
          </p:cNvPr>
          <p:cNvSpPr/>
          <p:nvPr userDrawn="1"/>
        </p:nvSpPr>
        <p:spPr>
          <a:xfrm rot="16200000">
            <a:off x="7572787" y="3428871"/>
            <a:ext cx="4010172" cy="4010432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rgbClr val="8795A8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51B1F0B2-95BC-48D0-A4B9-DD912BE07B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7094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8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udente-6.jpg">
            <a:extLst>
              <a:ext uri="{FF2B5EF4-FFF2-40B4-BE49-F238E27FC236}">
                <a16:creationId xmlns:a16="http://schemas.microsoft.com/office/drawing/2014/main" id="{DA0DDB76-F351-4164-94AE-C6D2D1E45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2" name="Rettangolo">
            <a:extLst>
              <a:ext uri="{FF2B5EF4-FFF2-40B4-BE49-F238E27FC236}">
                <a16:creationId xmlns:a16="http://schemas.microsoft.com/office/drawing/2014/main" id="{A66CE9DD-F14C-4A96-8D86-1FA07F6449E0}"/>
              </a:ext>
            </a:extLst>
          </p:cNvPr>
          <p:cNvSpPr/>
          <p:nvPr userDrawn="1"/>
        </p:nvSpPr>
        <p:spPr>
          <a:xfrm>
            <a:off x="0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72000">
                <a:srgbClr val="FFFFFF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accent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27108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18900000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lang="it-IT"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FD1FC0B6-D466-4AA7-8BF6-E6C5BD1539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7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e-6.jpg">
            <a:extLst>
              <a:ext uri="{FF2B5EF4-FFF2-40B4-BE49-F238E27FC236}">
                <a16:creationId xmlns:a16="http://schemas.microsoft.com/office/drawing/2014/main" id="{9A8088A1-BE02-A45C-F2B7-D9182C7D2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901" r="14721" b="26146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3" name="Rettangolo">
            <a:extLst>
              <a:ext uri="{FF2B5EF4-FFF2-40B4-BE49-F238E27FC236}">
                <a16:creationId xmlns:a16="http://schemas.microsoft.com/office/drawing/2014/main" id="{C0958222-67A2-407E-B29D-7EAE366C03C4}"/>
              </a:ext>
            </a:extLst>
          </p:cNvPr>
          <p:cNvSpPr/>
          <p:nvPr userDrawn="1"/>
        </p:nvSpPr>
        <p:spPr>
          <a:xfrm>
            <a:off x="-9775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46000">
                <a:schemeClr val="accent1">
                  <a:alpha val="40000"/>
                </a:scheme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27108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20927104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9000">
                <a:schemeClr val="bg1">
                  <a:alpha val="40000"/>
                </a:schemeClr>
              </a:gs>
              <a:gs pos="8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5" y="3448466"/>
            <a:ext cx="9719547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C25B4BF5-56C8-4835-8120-0EDA4A409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42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inale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9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34019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109DBD9-E7E8-4D94-8FA4-DE3F5B0CDE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231876"/>
            <a:ext cx="3866418" cy="1016547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Via</a:t>
            </a:r>
          </a:p>
          <a:p>
            <a:pPr lvl="0"/>
            <a:r>
              <a:rPr lang="it-IT" dirty="0"/>
              <a:t>T</a:t>
            </a:r>
          </a:p>
          <a:p>
            <a:pPr lvl="0"/>
            <a:r>
              <a:rPr lang="it-IT" dirty="0"/>
              <a:t>@ </a:t>
            </a:r>
          </a:p>
          <a:p>
            <a:pPr lvl="0"/>
            <a:r>
              <a:rPr lang="it-IT" dirty="0" err="1"/>
              <a:t>wwww</a:t>
            </a:r>
            <a:r>
              <a:rPr lang="it-IT" dirty="0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23B4B4-BBE2-4A30-A8C2-C0000C21DCBE}"/>
              </a:ext>
            </a:extLst>
          </p:cNvPr>
          <p:cNvSpPr txBox="1"/>
          <p:nvPr userDrawn="1"/>
        </p:nvSpPr>
        <p:spPr>
          <a:xfrm>
            <a:off x="516329" y="4858475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Contatti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617515AB-8CBA-4526-8637-4BA0E0664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231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5723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49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Benvenuti al POLI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876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0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80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5" y="39688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680" r:id="rId3"/>
    <p:sldLayoutId id="2147483717" r:id="rId4"/>
    <p:sldLayoutId id="2147483681" r:id="rId5"/>
    <p:sldLayoutId id="2147483682" r:id="rId6"/>
    <p:sldLayoutId id="2147483719" r:id="rId7"/>
    <p:sldLayoutId id="2147483671" r:id="rId8"/>
    <p:sldLayoutId id="2147483726" r:id="rId9"/>
    <p:sldLayoutId id="2147483727" r:id="rId10"/>
    <p:sldLayoutId id="2147483662" r:id="rId11"/>
    <p:sldLayoutId id="2147483670" r:id="rId12"/>
    <p:sldLayoutId id="2147483720" r:id="rId13"/>
    <p:sldLayoutId id="2147483672" r:id="rId14"/>
    <p:sldLayoutId id="2147483677" r:id="rId15"/>
    <p:sldLayoutId id="2147483732" r:id="rId16"/>
    <p:sldLayoutId id="2147483721" r:id="rId17"/>
    <p:sldLayoutId id="2147483723" r:id="rId18"/>
    <p:sldLayoutId id="2147483724" r:id="rId19"/>
    <p:sldLayoutId id="2147483673" r:id="rId20"/>
    <p:sldLayoutId id="2147483674" r:id="rId21"/>
    <p:sldLayoutId id="2147483725" r:id="rId22"/>
    <p:sldLayoutId id="2147483675" r:id="rId23"/>
    <p:sldLayoutId id="2147483676" r:id="rId24"/>
    <p:sldLayoutId id="2147483734" r:id="rId25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6655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2" r:id="rId2"/>
    <p:sldLayoutId id="2147483705" r:id="rId3"/>
    <p:sldLayoutId id="2147483706" r:id="rId4"/>
    <p:sldLayoutId id="2147483709" r:id="rId5"/>
    <p:sldLayoutId id="2147483714" r:id="rId6"/>
    <p:sldLayoutId id="2147483729" r:id="rId7"/>
    <p:sldLayoutId id="2147483715" r:id="rId8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39C8332-124C-4AAA-8F96-961CED6E6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Benvenuti al POLI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26BBB7E-2B72-48A5-B8AC-092CE1F3CB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16.09.2024 |  Gianni Ferretti</a:t>
            </a:r>
          </a:p>
        </p:txBody>
      </p:sp>
    </p:spTree>
    <p:extLst>
      <p:ext uri="{BB962C8B-B14F-4D97-AF65-F5344CB8AC3E}">
        <p14:creationId xmlns:p14="http://schemas.microsoft.com/office/powerpoint/2010/main" val="1554532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048103"/>
            <a:ext cx="8640000" cy="840083"/>
          </a:xfrm>
        </p:spPr>
        <p:txBody>
          <a:bodyPr/>
          <a:lstStyle/>
          <a:p>
            <a:r>
              <a:rPr lang="en-GB" dirty="0"/>
              <a:t>Tutoring in Mathematical Analysis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To support students, in particular those coming from a non-engineering bachelor, a tutoring in Mathematical Analysis is organized during the first semester.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14 meetings, 1 hour and a half each, from September to December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bi-weekly meetings for the first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weekly meeting for the other 3 months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13887E-2396-4B27-8040-28A86582C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39B236-2AD7-4F67-AE04-47A4D783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2569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57602"/>
            <a:ext cx="8640000" cy="840083"/>
          </a:xfrm>
        </p:spPr>
        <p:txBody>
          <a:bodyPr/>
          <a:lstStyle/>
          <a:p>
            <a:r>
              <a:rPr lang="en-GB" dirty="0"/>
              <a:t>Educational obligations in Italian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Starting from the academic year 2021/22, </a:t>
            </a:r>
            <a:r>
              <a:rPr lang="en-GB" b="1" dirty="0"/>
              <a:t>an Italian language proficiency test is compulsory for all foreign students</a:t>
            </a:r>
            <a:r>
              <a:rPr lang="en-GB" dirty="0"/>
              <a:t> before sitting the degree examination and completing their studies</a:t>
            </a:r>
          </a:p>
          <a:p>
            <a:r>
              <a:rPr lang="en-GB" b="1" dirty="0"/>
              <a:t>Italian language courses </a:t>
            </a:r>
            <a:r>
              <a:rPr lang="en-GB" dirty="0"/>
              <a:t>are organized </a:t>
            </a:r>
            <a:r>
              <a:rPr lang="en-GB" b="1" dirty="0"/>
              <a:t>free of charge </a:t>
            </a:r>
          </a:p>
          <a:p>
            <a:r>
              <a:rPr lang="en-GB" dirty="0"/>
              <a:t>The student is required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Register and take the </a:t>
            </a:r>
            <a:r>
              <a:rPr lang="en-GB" b="1" dirty="0"/>
              <a:t>preliminary level test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Attend </a:t>
            </a:r>
            <a:r>
              <a:rPr lang="en-GB" b="1" dirty="0"/>
              <a:t>at least 75%</a:t>
            </a:r>
            <a:r>
              <a:rPr lang="en-GB" dirty="0"/>
              <a:t> of the assigned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Register and take the </a:t>
            </a:r>
            <a:r>
              <a:rPr lang="en-GB" b="1" dirty="0"/>
              <a:t>exit test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5F18BBA-DB0C-496A-8416-33C831B8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C6F4E7-90D5-4998-9A3C-3728A396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590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A029A5-AA56-4BF5-BB46-EF67A941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Opinions of the students on teaching</a:t>
            </a:r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411A51A-1D65-4F1E-83E6-0D8F2C324A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1648156"/>
            <a:ext cx="3100906" cy="4841545"/>
          </a:xfrm>
        </p:spPr>
        <p:txBody>
          <a:bodyPr/>
          <a:lstStyle/>
          <a:p>
            <a:r>
              <a:rPr lang="en-GB" dirty="0"/>
              <a:t>The questions concern: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teaching assistant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Infrastructures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Since your opinions are highly considered, you are invited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Pay particular attention to the questionnaire compilation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Give informed and consistent answers to the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Provide proactive and constructive comments</a:t>
            </a:r>
          </a:p>
          <a:p>
            <a:endParaRPr lang="en-GB" dirty="0"/>
          </a:p>
        </p:txBody>
      </p:sp>
      <p:pic>
        <p:nvPicPr>
          <p:cNvPr id="12" name="Content Placeholder 13">
            <a:extLst>
              <a:ext uri="{FF2B5EF4-FFF2-40B4-BE49-F238E27FC236}">
                <a16:creationId xmlns:a16="http://schemas.microsoft.com/office/drawing/2014/main" id="{8BBF6626-368E-0AAE-8A96-428443AD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2822332"/>
            <a:ext cx="7620703" cy="29481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6C0806-DC4E-E402-D5EC-5D207808432E}"/>
              </a:ext>
            </a:extLst>
          </p:cNvPr>
          <p:cNvSpPr txBox="1"/>
          <p:nvPr/>
        </p:nvSpPr>
        <p:spPr>
          <a:xfrm>
            <a:off x="989737" y="1728250"/>
            <a:ext cx="6311153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Filling in an ANONYMOUS online questionnaire for each course is MANDATORY for </a:t>
            </a:r>
            <a:r>
              <a:rPr lang="en-GB" b="1" dirty="0" err="1"/>
              <a:t>enrollment</a:t>
            </a:r>
            <a:r>
              <a:rPr lang="en-GB" b="1" dirty="0"/>
              <a:t> in exams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C687ECA-3EA5-44DA-B672-37D0EA91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361BCF-B0BA-4787-B2C0-8B1B76AB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7534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Opinions of the students on teaching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 the last year of the MSc Study Programme, we collected your opinion on: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The whole training path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Mandatory questionnaire for </a:t>
            </a:r>
            <a:r>
              <a:rPr lang="en-GB" dirty="0" err="1"/>
              <a:t>enrollment</a:t>
            </a:r>
            <a:r>
              <a:rPr lang="en-GB" dirty="0"/>
              <a:t> in the Final Degree Exam on: Organization of teaching, specific contents, infrastructures, library, internships, international mobility, final exam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Student support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Anonymous and mandatory questionnaire for registration to the 1st exam of the year on: </a:t>
            </a:r>
            <a:r>
              <a:rPr lang="en-GB" dirty="0" err="1"/>
              <a:t>Enrollment</a:t>
            </a:r>
            <a:r>
              <a:rPr lang="en-GB" dirty="0"/>
              <a:t>, Study plans, exam registration, taxes, student offices, ICT services, libraries, </a:t>
            </a:r>
            <a:r>
              <a:rPr lang="en-GB" dirty="0" err="1"/>
              <a:t>PoliPrint</a:t>
            </a:r>
            <a:r>
              <a:rPr lang="en-GB" dirty="0"/>
              <a:t>, catering, communication, physical environment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3BF945B-7A3C-484E-BC43-969A85B4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678A10-22DC-4295-8844-307A38EB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04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AE4F85-264B-4566-A95C-D1FD7A57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Grazie per l’attenzione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6EB279-F9E1-4278-AB98-E0F36EE38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58912"/>
            <a:ext cx="5513119" cy="41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6E4BB8A-9A02-4497-88BA-E7727F140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1" y="273728"/>
            <a:ext cx="3807690" cy="285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580540A3-2C22-4A8F-8028-9B09E709D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431" y="3320839"/>
            <a:ext cx="3807690" cy="958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C8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D8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4C80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b="1" dirty="0">
                <a:latin typeface="+mj-lt"/>
              </a:rPr>
              <a:t>Everything should be made as simple as possible, but not simpler.</a:t>
            </a:r>
            <a:endParaRPr lang="it-IT" altLang="en-US" sz="1600" b="1" dirty="0"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it-IT" altLang="en-US" sz="1600" b="1" dirty="0">
                <a:latin typeface="+mj-lt"/>
              </a:rPr>
              <a:t>Albert Einstein</a:t>
            </a:r>
            <a:endParaRPr lang="en-US" alt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7388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34749-4E22-4C51-8D56-875FBC98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Agricultural Engineering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99D5C4-BF28-4733-9400-9B8A0A6D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EB308B4-83B1-49C1-9435-01925D14D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589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56E0D83D-0865-4755-9913-0076A8E4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Programme in Agricultural Engineering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88B5ED9-0CC4-413F-AB38-6F8B64114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5753991" cy="4429125"/>
          </a:xfrm>
        </p:spPr>
        <p:txBody>
          <a:bodyPr/>
          <a:lstStyle/>
          <a:p>
            <a:r>
              <a:rPr lang="en-GB" dirty="0"/>
              <a:t>Offered within the School of Industrial and Information Engineering.</a:t>
            </a:r>
          </a:p>
          <a:p>
            <a:r>
              <a:rPr lang="en-GB" dirty="0"/>
              <a:t>Based at Cremona Campus.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algn="l"/>
            <a:r>
              <a:rPr lang="en-US" b="0" i="0" dirty="0">
                <a:effectLst/>
                <a:latin typeface="Manrope" pitchFamily="2" charset="0"/>
              </a:rPr>
              <a:t>To obtain the Master’s degree, it is necessary to earn </a:t>
            </a:r>
            <a:r>
              <a:rPr lang="en-US" b="1" i="0" dirty="0">
                <a:effectLst/>
                <a:latin typeface="Manrope" pitchFamily="2" charset="0"/>
              </a:rPr>
              <a:t>120 ECTS</a:t>
            </a:r>
            <a:r>
              <a:rPr lang="en-US" b="0" i="0" dirty="0">
                <a:effectLst/>
                <a:latin typeface="Manrope" pitchFamily="2" charset="0"/>
              </a:rPr>
              <a:t> credits: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effectLst/>
                <a:latin typeface="Manrope" pitchFamily="2" charset="0"/>
              </a:rPr>
              <a:t>35 to 40 ECTS from </a:t>
            </a:r>
            <a:r>
              <a:rPr lang="en-US" b="1" i="0" dirty="0">
                <a:effectLst/>
                <a:latin typeface="Manrope" pitchFamily="2" charset="0"/>
              </a:rPr>
              <a:t>alignment courses</a:t>
            </a:r>
            <a:endParaRPr lang="en-US" b="0" i="0" dirty="0">
              <a:effectLst/>
              <a:latin typeface="Manrope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effectLst/>
                <a:latin typeface="Manrope" pitchFamily="2" charset="0"/>
              </a:rPr>
              <a:t>60 to 65 ECTS from </a:t>
            </a:r>
            <a:r>
              <a:rPr lang="en-US" b="1" i="0" dirty="0">
                <a:effectLst/>
                <a:latin typeface="Manrope" pitchFamily="2" charset="0"/>
              </a:rPr>
              <a:t>mandatory courses</a:t>
            </a:r>
            <a:endParaRPr lang="en-US" b="0" i="0" dirty="0">
              <a:effectLst/>
              <a:latin typeface="Manrope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effectLst/>
                <a:latin typeface="Manrope" pitchFamily="2" charset="0"/>
              </a:rPr>
              <a:t>5 to 10 ECTS from </a:t>
            </a:r>
            <a:r>
              <a:rPr lang="en-US" b="1" i="0" dirty="0">
                <a:effectLst/>
                <a:latin typeface="Manrope" pitchFamily="2" charset="0"/>
              </a:rPr>
              <a:t>elective courses</a:t>
            </a:r>
            <a:endParaRPr lang="en-US" b="0" i="0" dirty="0">
              <a:effectLst/>
              <a:latin typeface="Manrope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effectLst/>
                <a:latin typeface="Manrope" pitchFamily="2" charset="0"/>
              </a:rPr>
              <a:t>a final thesis corresponding to 5 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F860776E-593C-4BEC-B540-634D3E374C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5" r="21225"/>
          <a:stretch>
            <a:fillRect/>
          </a:stretch>
        </p:blipFill>
        <p:spPr/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69C1265-1244-4316-9E8C-F7ABDFE5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ECE8337-F495-4F69-B94C-5D466A843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983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56E0D83D-0865-4755-9913-0076A8E46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892" y="821740"/>
            <a:ext cx="6021846" cy="840083"/>
          </a:xfrm>
        </p:spPr>
        <p:txBody>
          <a:bodyPr/>
          <a:lstStyle/>
          <a:p>
            <a:r>
              <a:rPr lang="en-GB" dirty="0"/>
              <a:t>Study Programme in Agricultural Engineering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88B5ED9-0CC4-413F-AB38-6F8B64114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9169" y="1940502"/>
            <a:ext cx="5927292" cy="442912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The Admission Commission for the Master's degree assigns each admitted student a track on the basis of the Bachelor's degree from which he/she comes:</a:t>
            </a:r>
          </a:p>
          <a:p>
            <a:pPr algn="just"/>
            <a:endParaRPr lang="en-US" sz="17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students from a </a:t>
            </a:r>
            <a:r>
              <a:rPr lang="en-US" sz="1700" b="1" i="0" dirty="0">
                <a:solidFill>
                  <a:srgbClr val="333333"/>
                </a:solidFill>
                <a:effectLst/>
                <a:latin typeface="+mj-lt"/>
              </a:rPr>
              <a:t>Bachelor's degree in Engineering </a:t>
            </a: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who already have a solid background in </a:t>
            </a:r>
            <a:r>
              <a:rPr lang="en-US" sz="1700" b="1" i="0" dirty="0">
                <a:solidFill>
                  <a:srgbClr val="333333"/>
                </a:solidFill>
                <a:effectLst/>
                <a:latin typeface="+mj-lt"/>
              </a:rPr>
              <a:t>Mechanical</a:t>
            </a: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 Engineering, but not in automatic controls, shall be assigned the </a:t>
            </a:r>
            <a:r>
              <a:rPr lang="en-US" sz="1700" b="1" i="0" dirty="0">
                <a:solidFill>
                  <a:srgbClr val="333333"/>
                </a:solidFill>
                <a:effectLst/>
                <a:latin typeface="+mj-lt"/>
              </a:rPr>
              <a:t>track AGM</a:t>
            </a: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7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students from a </a:t>
            </a:r>
            <a:r>
              <a:rPr lang="en-US" sz="1700" b="1" i="0" dirty="0">
                <a:solidFill>
                  <a:srgbClr val="333333"/>
                </a:solidFill>
                <a:effectLst/>
                <a:latin typeface="+mj-lt"/>
              </a:rPr>
              <a:t>Bachelor's degree in Engineering </a:t>
            </a: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who already have a solid background in </a:t>
            </a:r>
            <a:r>
              <a:rPr lang="en-US" sz="1700" b="1" i="0" dirty="0">
                <a:solidFill>
                  <a:srgbClr val="333333"/>
                </a:solidFill>
                <a:effectLst/>
                <a:latin typeface="+mj-lt"/>
              </a:rPr>
              <a:t>Environmental </a:t>
            </a: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Engineering, but not in automatic controls, will be assigned the </a:t>
            </a:r>
            <a:r>
              <a:rPr lang="en-US" sz="1700" b="1" i="0" dirty="0">
                <a:solidFill>
                  <a:srgbClr val="333333"/>
                </a:solidFill>
                <a:effectLst/>
                <a:latin typeface="+mj-lt"/>
              </a:rPr>
              <a:t>track AGE</a:t>
            </a: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7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students from a </a:t>
            </a:r>
            <a:r>
              <a:rPr lang="en-US" sz="1700" b="1" i="0" dirty="0">
                <a:solidFill>
                  <a:srgbClr val="333333"/>
                </a:solidFill>
                <a:effectLst/>
                <a:latin typeface="+mj-lt"/>
              </a:rPr>
              <a:t>Bachelor's degree in Engineering </a:t>
            </a: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who do not fall into the two previous cases, will be assigned the </a:t>
            </a:r>
            <a:r>
              <a:rPr lang="en-US" sz="1700" b="1" i="0" dirty="0">
                <a:solidFill>
                  <a:srgbClr val="333333"/>
                </a:solidFill>
                <a:effectLst/>
                <a:latin typeface="+mj-lt"/>
              </a:rPr>
              <a:t>track AGA</a:t>
            </a: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7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students from a </a:t>
            </a:r>
            <a:r>
              <a:rPr lang="en-US" sz="1700" b="1" i="0" dirty="0">
                <a:solidFill>
                  <a:srgbClr val="333333"/>
                </a:solidFill>
                <a:effectLst/>
                <a:latin typeface="+mj-lt"/>
              </a:rPr>
              <a:t>Bachelor's degree other than Engineering</a:t>
            </a: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, will be assigned the </a:t>
            </a:r>
            <a:r>
              <a:rPr lang="en-US" sz="1700" b="1" i="0" dirty="0">
                <a:solidFill>
                  <a:srgbClr val="333333"/>
                </a:solidFill>
                <a:effectLst/>
                <a:latin typeface="+mj-lt"/>
              </a:rPr>
              <a:t>track AGI</a:t>
            </a:r>
            <a:r>
              <a:rPr lang="en-US" sz="1700" b="0" i="0" dirty="0">
                <a:solidFill>
                  <a:srgbClr val="333333"/>
                </a:solidFill>
                <a:effectLst/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F860776E-593C-4BEC-B540-634D3E374C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5" r="21225"/>
          <a:stretch>
            <a:fillRect/>
          </a:stretch>
        </p:blipFill>
        <p:spPr/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0572C89-A1DF-4195-94C2-6022CF30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B6DCBCF-8361-4A3D-AEF3-3ADB4E88A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5684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plan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During the year, there are </a:t>
            </a:r>
            <a:r>
              <a:rPr lang="en-GB" b="1" dirty="0"/>
              <a:t>two time periods when students are allowed to present and modify the study plan</a:t>
            </a:r>
            <a:r>
              <a:rPr lang="en-GB" dirty="0"/>
              <a:t>: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At the beginning of the first semester (September / October): </a:t>
            </a:r>
            <a:br>
              <a:rPr lang="en-GB" dirty="0"/>
            </a:br>
            <a:r>
              <a:rPr lang="en-GB" dirty="0"/>
              <a:t>one can introduce changes (add, remove, change from “effective (E)” to “excess (S)” and vice versa) to courses </a:t>
            </a:r>
            <a:r>
              <a:rPr lang="en-GB" b="1" dirty="0"/>
              <a:t>of both the first and second semester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At the beginning of the second one (March):</a:t>
            </a:r>
            <a:br>
              <a:rPr lang="en-GB" b="1" dirty="0"/>
            </a:br>
            <a:r>
              <a:rPr lang="en-GB" dirty="0"/>
              <a:t>one can make the following changes related to courses of the </a:t>
            </a:r>
            <a:r>
              <a:rPr lang="en-GB" b="1" dirty="0"/>
              <a:t>ongoing academic year only</a:t>
            </a:r>
            <a:r>
              <a:rPr lang="en-GB" dirty="0"/>
              <a:t>: 1) add and delete 2nd semester courses and 2) change from “effective (E)” to “excess (S)” and vice versa to courses of both 1st and 2nd semester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CF0B277-5098-41B5-9235-87FE8BBA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820716-1F82-4978-8C4A-062A4A16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1049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of the study plans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committee can proceed with the evaluation of the study plans </a:t>
            </a:r>
            <a:r>
              <a:rPr lang="en-GB" b="1" dirty="0"/>
              <a:t>only after </a:t>
            </a:r>
            <a:r>
              <a:rPr lang="en-GB" dirty="0"/>
              <a:t>the expiration of the deadline for their presentation/modification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Evaluation typically takes two to three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a study plan is not approvable, the committee </a:t>
            </a:r>
            <a:r>
              <a:rPr lang="en-GB" b="1" dirty="0"/>
              <a:t>will contact the student by email to agree on a solution</a:t>
            </a:r>
            <a:r>
              <a:rPr lang="en-GB" dirty="0"/>
              <a:t>. The consequent modification of the study plan will be made by the committee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E7C6B23-357B-4E14-AAA7-69A02C5EF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407B1F-FC28-491B-9A9E-F0242624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305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Training beyond the MSc programme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Massive Online Open Courses (MOOCs) </a:t>
            </a:r>
            <a:r>
              <a:rPr lang="en-GB" dirty="0"/>
              <a:t>– www.pok.polimi.it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POLIMI portal offers free online courses to support students in their academic and professional career. A certificate of attendance is provided if the final test is passed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Passion in action </a:t>
            </a:r>
            <a:r>
              <a:rPr lang="en-GB" dirty="0"/>
              <a:t>–  www.polimi.it/corsi/passion-in-action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Open participation teaching activities that POLIMI offers to its students to support the development of transversal, soft and social skills. Acquired skills will be accredited on the Diploma Supplement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6D8582-7625-4270-98ED-3873E88B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0508F2-A76F-45A0-AF2F-1213FC1C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282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56E0D83D-0865-4755-9913-0076A8E4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Disclosing the hidden energy of biowaste 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88B5ED9-0CC4-413F-AB38-6F8B64114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Laboratory project work aimed at developing a small pilot for the production of biogas from biowastes, including the assembling of a prototype equipped with all the relevant components as well as its operation, monitoring and control</a:t>
            </a:r>
          </a:p>
          <a:p>
            <a:endParaRPr lang="en-GB" dirty="0"/>
          </a:p>
          <a:p>
            <a:r>
              <a:rPr lang="en-GB" dirty="0"/>
              <a:t>A multidisciplinary group of teachers guided the participants in the design and construction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reactor for anaerobic digestion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real-time monitoring system capable of </a:t>
            </a:r>
            <a:br>
              <a:rPr lang="en-GB" dirty="0"/>
            </a:br>
            <a:r>
              <a:rPr lang="en-GB" dirty="0"/>
              <a:t>transmitting data to the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logic and modulated control system capable </a:t>
            </a:r>
            <a:br>
              <a:rPr lang="en-GB" dirty="0"/>
            </a:br>
            <a:r>
              <a:rPr lang="en-GB" dirty="0"/>
              <a:t>of guaranteeing a proper </a:t>
            </a:r>
            <a:r>
              <a:rPr lang="en-GB" dirty="0" err="1"/>
              <a:t>behavior</a:t>
            </a:r>
            <a:r>
              <a:rPr lang="en-GB" dirty="0"/>
              <a:t> of the </a:t>
            </a:r>
            <a:br>
              <a:rPr lang="en-GB" dirty="0"/>
            </a:br>
            <a:r>
              <a:rPr lang="en-GB" dirty="0"/>
              <a:t>chemical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measuring system for produced biogas flowrate</a:t>
            </a:r>
          </a:p>
          <a:p>
            <a:endParaRPr lang="it-IT" dirty="0"/>
          </a:p>
        </p:txBody>
      </p:sp>
      <p:pic>
        <p:nvPicPr>
          <p:cNvPr id="13" name="Picture 1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3163E2AC-8914-92E5-28C6-1EDC0D7BA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" y="812652"/>
            <a:ext cx="4260596" cy="2366998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224147A-2F79-4D85-998D-056FD359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F88C1AF-F593-4D08-9A8F-E2B918FF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627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56E0D83D-0865-4755-9913-0076A8E4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Opportunities for an experience abroad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88B5ED9-0CC4-413F-AB38-6F8B64114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1" dirty="0"/>
              <a:t>Universidad de Almeria (Spain)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Attending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Working on the thesis</a:t>
            </a:r>
          </a:p>
          <a:p>
            <a:endParaRPr lang="en-GB" dirty="0"/>
          </a:p>
          <a:p>
            <a:r>
              <a:rPr lang="en-GB" b="1" dirty="0"/>
              <a:t>Wageningen University (The Netherlands)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Working on the thesis</a:t>
            </a:r>
          </a:p>
          <a:p>
            <a:endParaRPr lang="en-GB" dirty="0"/>
          </a:p>
          <a:p>
            <a:r>
              <a:rPr lang="en-GB" b="1" dirty="0"/>
              <a:t>Swedish University of Agricultural Sciences (Sweden)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Working on the thesis</a:t>
            </a:r>
          </a:p>
          <a:p>
            <a:endParaRPr lang="it-IT" dirty="0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779F3B32-96B0-22B6-3270-C86480FF2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" y="920228"/>
            <a:ext cx="4999481" cy="3799078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A5E2654-A994-488C-83D6-AC75E089C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15FB30-62F4-4332-A703-70FECEC9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3293207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i">
  <a:themeElements>
    <a:clrScheme name="Polimi ppt blu102c53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102C53"/>
      </a:accent1>
      <a:accent2>
        <a:srgbClr val="596C87"/>
      </a:accent2>
      <a:accent3>
        <a:srgbClr val="8795A8"/>
      </a:accent3>
      <a:accent4>
        <a:srgbClr val="B7BFCA"/>
      </a:accent4>
      <a:accent5>
        <a:srgbClr val="D0D5DD"/>
      </a:accent5>
      <a:accent6>
        <a:srgbClr val="F3F3F6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2.xml><?xml version="1.0" encoding="utf-8"?>
<a:theme xmlns:a="http://schemas.openxmlformats.org/drawingml/2006/main" name="Cover">
  <a:themeElements>
    <a:clrScheme name="Polimi ppt blu102c53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102C53"/>
      </a:accent1>
      <a:accent2>
        <a:srgbClr val="596C87"/>
      </a:accent2>
      <a:accent3>
        <a:srgbClr val="8795A8"/>
      </a:accent3>
      <a:accent4>
        <a:srgbClr val="B7BFCA"/>
      </a:accent4>
      <a:accent5>
        <a:srgbClr val="D0D5DD"/>
      </a:accent5>
      <a:accent6>
        <a:srgbClr val="F3F3F6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ppt_manrope_2024_regular</Template>
  <TotalTime>2230</TotalTime>
  <Words>990</Words>
  <Application>Microsoft Office PowerPoint</Application>
  <PresentationFormat>Widescreen</PresentationFormat>
  <Paragraphs>117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Manrope</vt:lpstr>
      <vt:lpstr>Calibri</vt:lpstr>
      <vt:lpstr>Wingdings</vt:lpstr>
      <vt:lpstr>Arial</vt:lpstr>
      <vt:lpstr>Interni</vt:lpstr>
      <vt:lpstr>Cover</vt:lpstr>
      <vt:lpstr>Benvenuti al POLI</vt:lpstr>
      <vt:lpstr>Agricultural Engineering</vt:lpstr>
      <vt:lpstr>Study Programme in Agricultural Engineering</vt:lpstr>
      <vt:lpstr>Study Programme in Agricultural Engineering</vt:lpstr>
      <vt:lpstr>Study plan</vt:lpstr>
      <vt:lpstr>Evaluation of the study plans</vt:lpstr>
      <vt:lpstr>Training beyond the MSc programme</vt:lpstr>
      <vt:lpstr>Disclosing the hidden energy of biowaste </vt:lpstr>
      <vt:lpstr>Opportunities for an experience abroad</vt:lpstr>
      <vt:lpstr>Tutoring in Mathematical Analysis</vt:lpstr>
      <vt:lpstr>Educational obligations in Italian</vt:lpstr>
      <vt:lpstr>Opinions of the students on teaching</vt:lpstr>
      <vt:lpstr>Opinions of the students on teaching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 Ghironi</dc:creator>
  <cp:lastModifiedBy>Giovanna Tino</cp:lastModifiedBy>
  <cp:revision>306</cp:revision>
  <cp:lastPrinted>2024-09-11T12:17:19Z</cp:lastPrinted>
  <dcterms:created xsi:type="dcterms:W3CDTF">2024-06-28T15:03:44Z</dcterms:created>
  <dcterms:modified xsi:type="dcterms:W3CDTF">2024-09-17T08:30:25Z</dcterms:modified>
</cp:coreProperties>
</file>